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2" r:id="rId6"/>
    <p:sldMasterId id="214748366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6858000" cx="12192000"/>
  <p:notesSz cx="6858000" cy="9144000"/>
  <p:embeddedFontLs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7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gHQ32o96a0jiF/+XkBhQT5v86u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D27401-117B-4A6D-A175-CF8B94DC9AF3}">
  <a:tblStyle styleId="{7CD27401-117B-4A6D-A175-CF8B94DC9AF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DF1F8"/>
          </a:solidFill>
        </a:fill>
      </a:tcStyle>
    </a:wholeTbl>
    <a:band1H>
      <a:tcTxStyle/>
      <a:tcStyle>
        <a:fill>
          <a:solidFill>
            <a:srgbClr val="D9E2F1"/>
          </a:solidFill>
        </a:fill>
      </a:tcStyle>
    </a:band1H>
    <a:band2H>
      <a:tcTxStyle/>
    </a:band2H>
    <a:band1V>
      <a:tcTxStyle/>
      <a:tcStyle>
        <a:fill>
          <a:solidFill>
            <a:srgbClr val="D9E2F1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7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RobotoMono-regular.fntdata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Mono-bold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32" Type="http://customschemas.google.com/relationships/presentationmetadata" Target="meta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yle slide layout">
  <p:cSld name="5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8FAFD">
                  <a:alpha val="0"/>
                </a:srgbClr>
              </a:gs>
              <a:gs pos="29000">
                <a:srgbClr val="F8FAFD">
                  <a:alpha val="0"/>
                </a:srgbClr>
              </a:gs>
              <a:gs pos="66000">
                <a:srgbClr val="87ADDB">
                  <a:alpha val="57647"/>
                </a:srgbClr>
              </a:gs>
              <a:gs pos="80000">
                <a:srgbClr val="87ADDB">
                  <a:alpha val="60784"/>
                </a:srgbClr>
              </a:gs>
              <a:gs pos="100000">
                <a:srgbClr val="87ADDB">
                  <a:alpha val="60784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d slide layout">
  <p:cSld name="1_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 flipH="1">
            <a:off x="3994321" y="809154"/>
            <a:ext cx="4427783" cy="5323880"/>
          </a:xfrm>
          <a:custGeom>
            <a:rect b="b" l="l" r="r" t="t"/>
            <a:pathLst>
              <a:path extrusionOk="0" h="962025" w="800100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31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4"/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fmla="val 1409913" name="adj1"/>
              <a:gd fmla="val 12880072" name="adj2"/>
            </a:avLst>
          </a:prstGeom>
          <a:noFill/>
          <a:ln cap="flat" cmpd="sng" w="19050">
            <a:solidFill>
              <a:schemeClr val="lt1">
                <a:alpha val="1176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yle slide layout">
  <p:cSld name="4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yle slide layout">
  <p:cSld name="5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8FAFD">
                  <a:alpha val="0"/>
                </a:srgbClr>
              </a:gs>
              <a:gs pos="29000">
                <a:srgbClr val="F8FAFD">
                  <a:alpha val="0"/>
                </a:srgbClr>
              </a:gs>
              <a:gs pos="66000">
                <a:srgbClr val="87ADDB">
                  <a:alpha val="57647"/>
                </a:srgbClr>
              </a:gs>
              <a:gs pos="80000">
                <a:srgbClr val="87ADDB">
                  <a:alpha val="60784"/>
                </a:srgbClr>
              </a:gs>
              <a:gs pos="100000">
                <a:srgbClr val="87ADDB">
                  <a:alpha val="60784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/>
          <p:nvPr>
            <p:ph idx="1" type="body"/>
          </p:nvPr>
        </p:nvSpPr>
        <p:spPr>
          <a:xfrm>
            <a:off x="1" y="339509"/>
            <a:ext cx="12192000" cy="792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/>
          <p:nvPr/>
        </p:nvSpPr>
        <p:spPr>
          <a:xfrm>
            <a:off x="0" y="161317"/>
            <a:ext cx="11191164" cy="1026038"/>
          </a:xfrm>
          <a:custGeom>
            <a:rect b="b" l="l" r="r" t="t"/>
            <a:pathLst>
              <a:path extrusionOk="0" h="1026038" w="11191164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9"/>
          <p:cNvSpPr txBox="1"/>
          <p:nvPr>
            <p:ph idx="1" type="body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39"/>
          <p:cNvSpPr/>
          <p:nvPr/>
        </p:nvSpPr>
        <p:spPr>
          <a:xfrm>
            <a:off x="0" y="161317"/>
            <a:ext cx="1668083" cy="1026038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9"/>
          <p:cNvSpPr/>
          <p:nvPr/>
        </p:nvSpPr>
        <p:spPr>
          <a:xfrm>
            <a:off x="11288971" y="161317"/>
            <a:ext cx="903029" cy="1026038"/>
          </a:xfrm>
          <a:custGeom>
            <a:rect b="b" l="l" r="r" t="t"/>
            <a:pathLst>
              <a:path extrusionOk="0" h="1026038" w="903029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/>
          <p:nvPr>
            <p:ph idx="2" type="pic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40"/>
          <p:cNvSpPr/>
          <p:nvPr>
            <p:ph idx="3" type="pic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/>
          <p:nvPr/>
        </p:nvSpPr>
        <p:spPr>
          <a:xfrm>
            <a:off x="0" y="161317"/>
            <a:ext cx="11191164" cy="1026038"/>
          </a:xfrm>
          <a:custGeom>
            <a:rect b="b" l="l" r="r" t="t"/>
            <a:pathLst>
              <a:path extrusionOk="0" h="1026038" w="11191164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2"/>
          <p:cNvSpPr txBox="1"/>
          <p:nvPr>
            <p:ph idx="1" type="body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2"/>
          <p:cNvSpPr/>
          <p:nvPr/>
        </p:nvSpPr>
        <p:spPr>
          <a:xfrm>
            <a:off x="0" y="161317"/>
            <a:ext cx="1668083" cy="1026038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2"/>
          <p:cNvSpPr/>
          <p:nvPr/>
        </p:nvSpPr>
        <p:spPr>
          <a:xfrm>
            <a:off x="11288971" y="161317"/>
            <a:ext cx="903029" cy="1026038"/>
          </a:xfrm>
          <a:custGeom>
            <a:rect b="b" l="l" r="r" t="t"/>
            <a:pathLst>
              <a:path extrusionOk="0" h="1026038" w="903029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/>
          <p:nvPr>
            <p:ph idx="2" type="pic"/>
          </p:nvPr>
        </p:nvSpPr>
        <p:spPr>
          <a:xfrm>
            <a:off x="7266709" y="529965"/>
            <a:ext cx="4925290" cy="57980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p42"/>
          <p:cNvSpPr/>
          <p:nvPr>
            <p:ph idx="3" type="pic"/>
          </p:nvPr>
        </p:nvSpPr>
        <p:spPr>
          <a:xfrm>
            <a:off x="4525108" y="2105085"/>
            <a:ext cx="4925290" cy="2647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3"/>
          <p:cNvSpPr/>
          <p:nvPr>
            <p:ph idx="2" type="pic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4"/>
          <p:cNvSpPr/>
          <p:nvPr>
            <p:ph idx="2" type="pic"/>
          </p:nvPr>
        </p:nvSpPr>
        <p:spPr>
          <a:xfrm>
            <a:off x="5847486" y="342900"/>
            <a:ext cx="5926499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/>
          <p:nvPr/>
        </p:nvSpPr>
        <p:spPr>
          <a:xfrm flipH="1">
            <a:off x="3994321" y="809154"/>
            <a:ext cx="4427783" cy="5323880"/>
          </a:xfrm>
          <a:custGeom>
            <a:rect b="b" l="l" r="r" t="t"/>
            <a:pathLst>
              <a:path extrusionOk="0" h="962025" w="800100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45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/>
          <p:nvPr/>
        </p:nvSpPr>
        <p:spPr>
          <a:xfrm flipH="1">
            <a:off x="3994321" y="809154"/>
            <a:ext cx="4427783" cy="5323880"/>
          </a:xfrm>
          <a:custGeom>
            <a:rect b="b" l="l" r="r" t="t"/>
            <a:pathLst>
              <a:path extrusionOk="0" h="962025" w="800100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/>
          <p:nvPr/>
        </p:nvSpPr>
        <p:spPr>
          <a:xfrm>
            <a:off x="0" y="161317"/>
            <a:ext cx="11191164" cy="1026038"/>
          </a:xfrm>
          <a:custGeom>
            <a:rect b="b" l="l" r="r" t="t"/>
            <a:pathLst>
              <a:path extrusionOk="0" h="1026038" w="11191164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4"/>
          <p:cNvSpPr/>
          <p:nvPr/>
        </p:nvSpPr>
        <p:spPr>
          <a:xfrm>
            <a:off x="0" y="161317"/>
            <a:ext cx="1668083" cy="1026038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4"/>
          <p:cNvSpPr/>
          <p:nvPr/>
        </p:nvSpPr>
        <p:spPr>
          <a:xfrm>
            <a:off x="11288971" y="161317"/>
            <a:ext cx="903029" cy="1026038"/>
          </a:xfrm>
          <a:custGeom>
            <a:rect b="b" l="l" r="r" t="t"/>
            <a:pathLst>
              <a:path extrusionOk="0" h="1026038" w="903029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yle slide layout">
  <p:cSld name="5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8FAFD">
                  <a:alpha val="0"/>
                </a:srgbClr>
              </a:gs>
              <a:gs pos="29000">
                <a:srgbClr val="F8FAFD">
                  <a:alpha val="0"/>
                </a:srgbClr>
              </a:gs>
              <a:gs pos="66000">
                <a:srgbClr val="87ADDB">
                  <a:alpha val="57647"/>
                </a:srgbClr>
              </a:gs>
              <a:gs pos="80000">
                <a:srgbClr val="87ADDB">
                  <a:alpha val="60784"/>
                </a:srgbClr>
              </a:gs>
              <a:gs pos="100000">
                <a:srgbClr val="87ADDB">
                  <a:alpha val="60784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/>
          <p:nvPr/>
        </p:nvSpPr>
        <p:spPr>
          <a:xfrm flipH="1">
            <a:off x="3994321" y="809154"/>
            <a:ext cx="4427783" cy="5323880"/>
          </a:xfrm>
          <a:custGeom>
            <a:rect b="b" l="l" r="r" t="t"/>
            <a:pathLst>
              <a:path extrusionOk="0" h="962025" w="800100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tyle slide layout">
  <p:cSld name="6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8FAFD">
                  <a:alpha val="0"/>
                </a:srgbClr>
              </a:gs>
              <a:gs pos="29000">
                <a:srgbClr val="F8FAFD">
                  <a:alpha val="0"/>
                </a:srgbClr>
              </a:gs>
              <a:gs pos="66000">
                <a:srgbClr val="87ADDB">
                  <a:alpha val="57647"/>
                </a:srgbClr>
              </a:gs>
              <a:gs pos="80000">
                <a:srgbClr val="87ADDB">
                  <a:alpha val="60784"/>
                </a:srgbClr>
              </a:gs>
              <a:gs pos="100000">
                <a:srgbClr val="87ADDB">
                  <a:alpha val="60784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/>
          <p:nvPr/>
        </p:nvSpPr>
        <p:spPr>
          <a:xfrm>
            <a:off x="0" y="161317"/>
            <a:ext cx="11191164" cy="1026038"/>
          </a:xfrm>
          <a:custGeom>
            <a:rect b="b" l="l" r="r" t="t"/>
            <a:pathLst>
              <a:path extrusionOk="0" h="1026038" w="11191164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0"/>
          <p:cNvSpPr txBox="1"/>
          <p:nvPr>
            <p:ph idx="1" type="body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30"/>
          <p:cNvSpPr/>
          <p:nvPr/>
        </p:nvSpPr>
        <p:spPr>
          <a:xfrm>
            <a:off x="0" y="161317"/>
            <a:ext cx="1668083" cy="1026038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0"/>
          <p:cNvSpPr/>
          <p:nvPr/>
        </p:nvSpPr>
        <p:spPr>
          <a:xfrm>
            <a:off x="11288971" y="161317"/>
            <a:ext cx="903029" cy="1026038"/>
          </a:xfrm>
          <a:custGeom>
            <a:rect b="b" l="l" r="r" t="t"/>
            <a:pathLst>
              <a:path extrusionOk="0" h="1026038" w="903029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mseitzer/pytorch-fid" TargetMode="External"/><Relationship Id="rId4" Type="http://schemas.openxmlformats.org/officeDocument/2006/relationships/hyperlink" Target="https://github.com/mseitzer/pytorch-fid/issues/10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uggingface.co/Salesforce/blip2-opt-2.7b" TargetMode="External"/><Relationship Id="rId4" Type="http://schemas.openxmlformats.org/officeDocument/2006/relationships/hyperlink" Target="https://huggingface.co/Salesforce/blip2-opt-6.7b-coco" TargetMode="External"/><Relationship Id="rId5" Type="http://schemas.openxmlformats.org/officeDocument/2006/relationships/hyperlink" Target="https://huggingface.co/Salesforce/blip2-opt-6.7b" TargetMode="External"/><Relationship Id="rId6" Type="http://schemas.openxmlformats.org/officeDocument/2006/relationships/hyperlink" Target="https://huggingface.co/Salesforce/blip2-flan-t5-x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cvpdl.ta.2024@gmail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abs/2301.12597" TargetMode="External"/><Relationship Id="rId4" Type="http://schemas.openxmlformats.org/officeDocument/2006/relationships/hyperlink" Target="https://arxiv.org/abs/2301.1259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Relationship Id="rId5" Type="http://schemas.openxmlformats.org/officeDocument/2006/relationships/image" Target="../media/image22.png"/><Relationship Id="rId6" Type="http://schemas.openxmlformats.org/officeDocument/2006/relationships/image" Target="../media/image16.jp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huggingface.co/collections/Salesforce/blip2-models-65242f91b4c4b4a32e5cb652" TargetMode="External"/><Relationship Id="rId4" Type="http://schemas.openxmlformats.org/officeDocument/2006/relationships/hyperlink" Target="https://huggingface.co/docs/transformers/main/model_doc/blip-2" TargetMode="External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openaccess.thecvf.com/content/CVPR2023/papers/Li_GLIGEN_Open-Set_Grounded_Text-to-Image_Generation_CVPR_2023_paper.pdf" TargetMode="External"/><Relationship Id="rId5" Type="http://schemas.openxmlformats.org/officeDocument/2006/relationships/hyperlink" Target="https://github.com/gligen/GLIGEN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04"/>
            <a:ext cx="12192000" cy="6840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/>
          <p:nvPr>
            <p:ph idx="1" type="body"/>
          </p:nvPr>
        </p:nvSpPr>
        <p:spPr>
          <a:xfrm>
            <a:off x="1752600" y="351232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/>
              <a:t>Evaluation Metrics</a:t>
            </a:r>
            <a:endParaRPr sz="4000"/>
          </a:p>
        </p:txBody>
      </p:sp>
      <p:sp>
        <p:nvSpPr>
          <p:cNvPr id="191" name="Google Shape;191;p10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10"/>
          <p:cNvSpPr txBox="1"/>
          <p:nvPr/>
        </p:nvSpPr>
        <p:spPr>
          <a:xfrm>
            <a:off x="800220" y="1590903"/>
            <a:ext cx="10591559" cy="3385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Fréchet inception distance (FID)</a:t>
            </a:r>
            <a:endParaRPr/>
          </a:p>
          <a:p>
            <a:pPr indent="0" lvl="1" marL="457144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34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perform the evaluation yourself using this </a:t>
            </a:r>
            <a:r>
              <a:rPr b="0" i="0" lang="en-US" sz="2600" u="sng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function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-US" sz="2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Notes: Resize the image to </a:t>
            </a:r>
            <a:r>
              <a:rPr b="0" i="0" lang="en-US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512x512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first when computing FID. If you encounter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18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ValueError: Imaginary component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just downgrade scipy to 1.11.1.)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34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FID for 2160 images generated based on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`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label.json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`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(under three different settings).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>
            <p:ph idx="1" type="body"/>
          </p:nvPr>
        </p:nvSpPr>
        <p:spPr>
          <a:xfrm>
            <a:off x="1752600" y="351232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/>
              <a:t>Evaluation Metrics</a:t>
            </a:r>
            <a:endParaRPr sz="4000"/>
          </a:p>
        </p:txBody>
      </p:sp>
      <p:sp>
        <p:nvSpPr>
          <p:cNvPr id="198" name="Google Shape;198;p11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11"/>
          <p:cNvSpPr txBox="1"/>
          <p:nvPr/>
        </p:nvSpPr>
        <p:spPr>
          <a:xfrm>
            <a:off x="800220" y="1590903"/>
            <a:ext cx="10591559" cy="4116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Average Precision</a:t>
            </a:r>
            <a:endParaRPr/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91428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 at IoU = [50:5:95]</a:t>
            </a:r>
            <a:endParaRPr/>
          </a:p>
          <a:p>
            <a:pPr indent="-457200" lvl="3" marL="91428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submit the images generated corresponding to `visualization_200.json`. </a:t>
            </a:r>
            <a:endParaRPr/>
          </a:p>
          <a:p>
            <a:pPr indent="-457200" lvl="3" marL="91428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TAs will evaluate the mAP score to verify the effectiveness of the layout-to-image generation process.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>
            <p:ph idx="1" type="body"/>
          </p:nvPr>
        </p:nvSpPr>
        <p:spPr>
          <a:xfrm>
            <a:off x="1793158" y="376364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/>
              <a:t>Homework Requirements </a:t>
            </a:r>
            <a:endParaRPr sz="4000"/>
          </a:p>
        </p:txBody>
      </p:sp>
      <p:sp>
        <p:nvSpPr>
          <p:cNvPr id="205" name="Google Shape;205;p12"/>
          <p:cNvSpPr txBox="1"/>
          <p:nvPr/>
        </p:nvSpPr>
        <p:spPr>
          <a:xfrm>
            <a:off x="506940" y="1404516"/>
            <a:ext cx="11569200" cy="5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arenR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Captioning and Prompt Design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1" marL="97149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 the performance of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 selected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pre-trained models in generating captions, and use the one you find the most effective for later problems. (</a:t>
            </a:r>
            <a:r>
              <a:rPr b="0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Suggestion: </a:t>
            </a:r>
            <a:r>
              <a:rPr b="0" i="0" lang="en-US" sz="2000" u="sng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choose models wisely based on VRAM size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514350" lvl="2" marL="1428636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✔"/>
            </a:pPr>
            <a:r>
              <a:rPr b="0" i="0" lang="en-US" sz="20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Salesforce/blip2-opt-2.7b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636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✔"/>
            </a:pPr>
            <a:r>
              <a:rPr b="0" i="0" lang="en-US" sz="20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Salesforce/blip2-opt-6.7b-coco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636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✔"/>
            </a:pPr>
            <a:r>
              <a:rPr b="0" i="0" lang="en-US" sz="20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Salesforce/blip2-opt-6.7b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636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✔"/>
            </a:pPr>
            <a:r>
              <a:rPr b="0" i="0" lang="en-US" sz="20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Salesforce/blip2-flan-t5-xl</a:t>
            </a:r>
            <a:b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1" marL="97149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2 templates of prompts for later generating comparison </a:t>
            </a:r>
            <a:endParaRPr/>
          </a:p>
          <a:p>
            <a:pPr indent="-514350" lvl="2" marL="1428636" marR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you can add labels or additional suffixes to the prompt. Refer to the examples provided on p.8 for guidance.</a:t>
            </a:r>
            <a:endParaRPr/>
          </a:p>
          <a:p>
            <a:pPr indent="-514350" lvl="2" marL="1428636" marR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existing prompt template corresponds to “generated_text”, "prompt_w_label", and "prompt_w_suffix". You are free to fill in or modify them as needed.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/>
          <p:nvPr/>
        </p:nvSpPr>
        <p:spPr>
          <a:xfrm>
            <a:off x="679971" y="1643896"/>
            <a:ext cx="9919200" cy="4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  Text-to-Image Generation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49" lvl="1" marL="97149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LcParenR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2 kinds of generated prompts from Problem 1(b) to generate images.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(text only!)</a:t>
            </a:r>
            <a:br>
              <a:rPr b="1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49" lvl="1" marL="971494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LcParenR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prompts for better-generating results, and perform layout-to-image generation. </a:t>
            </a:r>
            <a:endParaRPr sz="2400">
              <a:solidFill>
                <a:schemeClr val="dk1"/>
              </a:solidFill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text+layout / text</a:t>
            </a:r>
            <a:r>
              <a:rPr b="1" lang="en-US" sz="2400">
                <a:solidFill>
                  <a:srgbClr val="C00000"/>
                </a:solidFill>
              </a:rPr>
              <a:t>+layout+reference image(optional) </a:t>
            </a:r>
            <a:endParaRPr sz="2400">
              <a:solidFill>
                <a:schemeClr val="dk1"/>
              </a:solidFill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Freely choose different layout-to-image methods.</a:t>
            </a:r>
            <a:endParaRPr/>
          </a:p>
          <a:p>
            <a:pPr indent="-361950" lvl="2" marL="142863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3"/>
          <p:cNvSpPr txBox="1"/>
          <p:nvPr>
            <p:ph idx="1" type="body"/>
          </p:nvPr>
        </p:nvSpPr>
        <p:spPr>
          <a:xfrm>
            <a:off x="1811641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/>
              <a:t>Homework Requirements 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/>
          <p:nvPr>
            <p:ph idx="1" type="body"/>
          </p:nvPr>
        </p:nvSpPr>
        <p:spPr>
          <a:xfrm>
            <a:off x="1798762" y="384102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/>
              <a:t>Submission Guideline </a:t>
            </a:r>
            <a:endParaRPr sz="4000"/>
          </a:p>
        </p:txBody>
      </p:sp>
      <p:graphicFrame>
        <p:nvGraphicFramePr>
          <p:cNvPr id="217" name="Google Shape;217;p14"/>
          <p:cNvGraphicFramePr/>
          <p:nvPr/>
        </p:nvGraphicFramePr>
        <p:xfrm>
          <a:off x="2779978" y="398876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{7CD27401-117B-4A6D-A175-CF8B94DC9AF3}</a:tableStyleId>
              </a:tblPr>
              <a:tblGrid>
                <a:gridCol w="1195350"/>
                <a:gridCol w="1907425"/>
                <a:gridCol w="2320600"/>
                <a:gridCol w="2320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Text grounding</a:t>
                      </a:r>
                      <a:endParaRPr sz="1800"/>
                    </a:p>
                  </a:txBody>
                  <a:tcPr marT="45725" marB="45725" marR="91450" marL="9145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Layout-to-</a:t>
                      </a:r>
                      <a:r>
                        <a:rPr lang="en-US" sz="1800"/>
                        <a:t>Image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prompt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Template #1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Template #2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Template #?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18" name="Google Shape;218;p14"/>
          <p:cNvSpPr txBox="1"/>
          <p:nvPr/>
        </p:nvSpPr>
        <p:spPr>
          <a:xfrm>
            <a:off x="333626" y="1684427"/>
            <a:ext cx="112410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selected relevant papers,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methodologies used, prompt design, and implementation steps.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table presenting performance metrics based on FID.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7988" y="1487471"/>
            <a:ext cx="75116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report should include the following: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/>
          <p:nvPr>
            <p:ph idx="1" type="body"/>
          </p:nvPr>
        </p:nvSpPr>
        <p:spPr>
          <a:xfrm>
            <a:off x="1798762" y="384102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/>
              <a:t>Submission Guideline </a:t>
            </a:r>
            <a:endParaRPr sz="4800"/>
          </a:p>
        </p:txBody>
      </p:sp>
      <p:sp>
        <p:nvSpPr>
          <p:cNvPr id="225" name="Google Shape;225;p15"/>
          <p:cNvSpPr txBox="1"/>
          <p:nvPr/>
        </p:nvSpPr>
        <p:spPr>
          <a:xfrm>
            <a:off x="576329" y="2079415"/>
            <a:ext cx="104469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one image for each example in 'visualization_200.json,’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your own prompt design and the chosen layout-to-image method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</a:rPr>
              <a:t>Adding a reference image as input is okay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all generated images in the</a:t>
            </a: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'generation'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folder for submission to NTU COOL.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TA</a:t>
            </a:r>
            <a:r>
              <a:rPr lang="en-US" sz="2000">
                <a:solidFill>
                  <a:schemeClr val="dk1"/>
                </a:solidFill>
              </a:rPr>
              <a:t>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will measure the mAP of these images</a:t>
            </a:r>
            <a:endParaRPr/>
          </a:p>
        </p:txBody>
      </p:sp>
      <p:sp>
        <p:nvSpPr>
          <p:cNvPr id="226" name="Google Shape;226;p15"/>
          <p:cNvSpPr txBox="1"/>
          <p:nvPr/>
        </p:nvSpPr>
        <p:spPr>
          <a:xfrm>
            <a:off x="872543" y="1817805"/>
            <a:ext cx="6098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to be submitted: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idx="1" type="body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232" name="Google Shape;232;p16"/>
          <p:cNvSpPr txBox="1"/>
          <p:nvPr/>
        </p:nvSpPr>
        <p:spPr>
          <a:xfrm>
            <a:off x="1068788" y="1568767"/>
            <a:ext cx="9307936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  (70%)</a:t>
            </a:r>
            <a:endParaRPr/>
          </a:p>
          <a:p>
            <a:pPr indent="-285750" lvl="1" marL="74289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Captioning and Prompt Design (30%)</a:t>
            </a:r>
            <a:endParaRPr/>
          </a:p>
          <a:p>
            <a:pPr indent="0" lvl="2" marL="9142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(a) 10% (5% / Blip-2 model)</a:t>
            </a:r>
            <a:endParaRPr/>
          </a:p>
          <a:p>
            <a:pPr indent="0" lvl="2" marL="9142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(b) 20% (10% / Prompt template)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89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Text-to-Image Generation(40%)</a:t>
            </a:r>
            <a:endParaRPr/>
          </a:p>
          <a:p>
            <a:pPr indent="0" lvl="2" marL="9142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10% / column1   10% / column2   20% / column3</a:t>
            </a:r>
            <a:endParaRPr/>
          </a:p>
          <a:p>
            <a:pPr indent="0" lvl="2" marL="9142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2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2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6"/>
          <p:cNvSpPr txBox="1"/>
          <p:nvPr/>
        </p:nvSpPr>
        <p:spPr>
          <a:xfrm>
            <a:off x="178253" y="4514783"/>
            <a:ext cx="113764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2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Submitted Images (30%)</a:t>
            </a:r>
            <a:endParaRPr/>
          </a:p>
        </p:txBody>
      </p:sp>
      <p:sp>
        <p:nvSpPr>
          <p:cNvPr id="234" name="Google Shape;234;p16"/>
          <p:cNvSpPr txBox="1"/>
          <p:nvPr/>
        </p:nvSpPr>
        <p:spPr>
          <a:xfrm>
            <a:off x="1505198" y="4976448"/>
            <a:ext cx="930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TAs will calculate the mAP. The results will then be used to rank performance, determining the final grade.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/>
          <p:nvPr>
            <p:ph idx="1" type="body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Submission</a:t>
            </a:r>
            <a:endParaRPr/>
          </a:p>
        </p:txBody>
      </p:sp>
      <p:sp>
        <p:nvSpPr>
          <p:cNvPr id="240" name="Google Shape;240;p17"/>
          <p:cNvSpPr txBox="1"/>
          <p:nvPr/>
        </p:nvSpPr>
        <p:spPr>
          <a:xfrm>
            <a:off x="1406521" y="1413063"/>
            <a:ext cx="93789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Deadline :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2024/12/15 (Sun.) 23:59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Zip all files as hw3_&lt;student_id&gt;.zip </a:t>
            </a:r>
            <a:endParaRPr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a zipped file (hw</a:t>
            </a:r>
            <a:r>
              <a:rPr lang="en-US" sz="2400">
                <a:solidFill>
                  <a:schemeClr val="dk1"/>
                </a:solidFill>
              </a:rPr>
              <a:t>3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_&lt;student-id&gt;.zip) on NTU COOL containing:</a:t>
            </a:r>
            <a:endParaRPr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hw3_&lt;student-id&gt;.zip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|-- hw3_&lt;student-id&gt; (Should contain this folder, not separate files)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|-------- hw3_&lt;student-id&gt;.pdf (Your report)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|-------- generation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|-------- |-------- (Place the specified 200 generated images here)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|-------- Codes for inference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|-------- README file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>
            <p:ph idx="1" type="body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Helps</a:t>
            </a:r>
            <a:endParaRPr/>
          </a:p>
        </p:txBody>
      </p:sp>
      <p:sp>
        <p:nvSpPr>
          <p:cNvPr id="246" name="Google Shape;246;p18"/>
          <p:cNvSpPr txBox="1"/>
          <p:nvPr/>
        </p:nvSpPr>
        <p:spPr>
          <a:xfrm>
            <a:off x="1406521" y="2344087"/>
            <a:ext cx="9378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/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any questions, contact TAs via this email</a:t>
            </a:r>
            <a:endParaRPr/>
          </a:p>
          <a:p>
            <a:pPr indent="0" lvl="0" marL="9144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cvpdl.ta.2024@gmail.com</a:t>
            </a:r>
            <a:b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note that emails sent to TA’s personal email address will not receive responses.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/>
        </p:nvSpPr>
        <p:spPr>
          <a:xfrm>
            <a:off x="4420526" y="1674674"/>
            <a:ext cx="347707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27EC6"/>
                </a:solidFill>
                <a:latin typeface="Arial"/>
                <a:ea typeface="Arial"/>
                <a:cs typeface="Arial"/>
                <a:sym typeface="Arial"/>
              </a:rPr>
              <a:t>Any Question </a:t>
            </a:r>
            <a:endParaRPr sz="5400">
              <a:solidFill>
                <a:srgbClr val="427E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4655386" y="3500880"/>
            <a:ext cx="3338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cvpdl.ta.2024@gmail.com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" type="body"/>
          </p:nvPr>
        </p:nvSpPr>
        <p:spPr>
          <a:xfrm>
            <a:off x="1727782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/>
              <a:t>Recap: Object Detection </a:t>
            </a:r>
            <a:endParaRPr sz="4000"/>
          </a:p>
        </p:txBody>
      </p:sp>
      <p:sp>
        <p:nvSpPr>
          <p:cNvPr id="94" name="Google Shape;94;p2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275251" y="1943550"/>
            <a:ext cx="54798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Detection </a:t>
            </a:r>
            <a:endParaRPr/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 2D RGB image </a:t>
            </a:r>
            <a:endParaRPr/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Task: localization and classification</a:t>
            </a:r>
            <a:endParaRPr/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N x [points, confidence]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519" y="2199903"/>
            <a:ext cx="5748730" cy="383393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04925" y="3843250"/>
            <a:ext cx="5479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imbalance:</a:t>
            </a:r>
            <a:endParaRPr/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an imbalance in the distribution of data across categories. Addressing this imbalance is crucial for developing effective and unbiased models.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1752600" y="329566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Background Information: Foundation Models</a:t>
            </a:r>
            <a:endParaRPr sz="3200"/>
          </a:p>
        </p:txBody>
      </p:sp>
      <p:sp>
        <p:nvSpPr>
          <p:cNvPr id="103" name="Google Shape;103;p3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380988" y="1582367"/>
            <a:ext cx="5934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Foundation Models?</a:t>
            </a:r>
            <a:endParaRPr/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Large-scale, pre-trained models having been developed using vast amounts of data can be adapted to accomplish a broad range of tasks.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/>
          </a:p>
          <a:p>
            <a: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BERT (Question Answering, Translation)</a:t>
            </a:r>
            <a:endParaRPr/>
          </a:p>
          <a:p>
            <a: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GPT (ChatGPT)</a:t>
            </a:r>
            <a:endParaRPr/>
          </a:p>
          <a:p>
            <a: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Claude (Programming)</a:t>
            </a:r>
            <a:endParaRPr/>
          </a:p>
          <a:p>
            <a: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Stable Diffusion (T2I Generation)</a:t>
            </a:r>
            <a:endParaRPr/>
          </a:p>
          <a:p>
            <a: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BLIP2 (Visual Question Answering)</a:t>
            </a:r>
            <a:endParaRPr/>
          </a:p>
          <a:p>
            <a: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-355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undation_model"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776" y="2012649"/>
            <a:ext cx="5260525" cy="31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7406730" y="5407405"/>
            <a:ext cx="357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https://serokell.io/blog/guide-to-foundation-models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1752600" y="329566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Background Information: Layout-to-Image methods</a:t>
            </a:r>
            <a:endParaRPr sz="3200"/>
          </a:p>
        </p:txBody>
      </p:sp>
      <p:sp>
        <p:nvSpPr>
          <p:cNvPr id="112" name="Google Shape;112;p4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1656" l="0" r="0" t="0"/>
          <a:stretch/>
        </p:blipFill>
        <p:spPr>
          <a:xfrm>
            <a:off x="524014" y="2864892"/>
            <a:ext cx="5389770" cy="2999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 txBox="1"/>
          <p:nvPr/>
        </p:nvSpPr>
        <p:spPr>
          <a:xfrm>
            <a:off x="2283515" y="5987018"/>
            <a:ext cx="60976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BoxDiff  (ICCV 2023)</a:t>
            </a: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1982" y="2940552"/>
            <a:ext cx="4607314" cy="2999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7932254" y="5926673"/>
            <a:ext cx="60976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GLIGEN  (CVPR 2023)</a:t>
            </a:r>
            <a:endParaRPr/>
          </a:p>
        </p:txBody>
      </p:sp>
      <p:sp>
        <p:nvSpPr>
          <p:cNvPr id="117" name="Google Shape;117;p4"/>
          <p:cNvSpPr txBox="1"/>
          <p:nvPr/>
        </p:nvSpPr>
        <p:spPr>
          <a:xfrm>
            <a:off x="524014" y="1321699"/>
            <a:ext cx="11144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current Stable Diffusion model relies on class labels or text prompts for conditioning. To enable precise control, such as positioning objects in a layout, methods like fine-tuning and cross-attention map adjustments have been developed.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Goals of HW3</a:t>
            </a:r>
            <a:endParaRPr/>
          </a:p>
        </p:txBody>
      </p:sp>
      <p:sp>
        <p:nvSpPr>
          <p:cNvPr id="123" name="Google Shape;123;p5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381000" y="1470955"/>
            <a:ext cx="110433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to leverage two Foundation Models, </a:t>
            </a:r>
            <a:r>
              <a:rPr lang="en-US" sz="24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BLIP2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Stable Diffusion, to solve the imbalance problem of HW1_dataset.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Considering that Stable-diffusion-based methods require text prompts as inputs for generation, we can first generate prompts from the given dataset by the image captioning ability of </a:t>
            </a:r>
            <a:r>
              <a:rPr lang="en-US" sz="24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BLIP2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obtaining text prompts for later image generation, one problem still needs to be solved. That is, object detection demands bounding boxes for training.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Thus, we utilize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r>
              <a:rPr lang="en-US" sz="2400">
                <a:solidFill>
                  <a:srgbClr val="FF0000"/>
                </a:solidFill>
              </a:rPr>
              <a:t>-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n-US" sz="2400">
                <a:solidFill>
                  <a:srgbClr val="FF0000"/>
                </a:solidFill>
              </a:rPr>
              <a:t>-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to guide the Stable Diffusion model in generating objects in the regions defined by the bounding boxes from label.json.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1752600" y="342734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3600"/>
              <a:t>Data Augmentation by Foundation Model</a:t>
            </a:r>
            <a:endParaRPr sz="3600"/>
          </a:p>
        </p:txBody>
      </p:sp>
      <p:sp>
        <p:nvSpPr>
          <p:cNvPr id="130" name="Google Shape;130;p6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"/>
          <p:cNvSpPr txBox="1"/>
          <p:nvPr/>
        </p:nvSpPr>
        <p:spPr>
          <a:xfrm>
            <a:off x="539282" y="1299062"/>
            <a:ext cx="107298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Captioning</a:t>
            </a:r>
            <a:endParaRPr/>
          </a:p>
          <a:p>
            <a: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BLIP2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  <a:p>
            <a: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Layout2img methods ( e.g. GLIGEN, BoxDiff ...)</a:t>
            </a:r>
            <a:endParaRPr/>
          </a:p>
          <a:p>
            <a: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some more advanced methods for implementation.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IP-2"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585" y="4085859"/>
            <a:ext cx="4509795" cy="2038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GEN:Open-Set Grounded Text-to-Image Generation." id="133" name="Google Shape;13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167" y="3996581"/>
            <a:ext cx="3562565" cy="21280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1985341" y="6187269"/>
            <a:ext cx="60976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 of Blip2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7574446" y="6145934"/>
            <a:ext cx="60976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 of  GLIGEN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idx="1" type="body"/>
          </p:nvPr>
        </p:nvSpPr>
        <p:spPr>
          <a:xfrm>
            <a:off x="1837485" y="339337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/>
              <a:t>Pipeline Design</a:t>
            </a:r>
            <a:endParaRPr sz="4400"/>
          </a:p>
        </p:txBody>
      </p:sp>
      <p:sp>
        <p:nvSpPr>
          <p:cNvPr id="141" name="Google Shape;141;p7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2" name="Google Shape;142;p7"/>
          <p:cNvGrpSpPr/>
          <p:nvPr/>
        </p:nvGrpSpPr>
        <p:grpSpPr>
          <a:xfrm>
            <a:off x="1752602" y="1731553"/>
            <a:ext cx="2209849" cy="4624797"/>
            <a:chOff x="649183" y="1748414"/>
            <a:chExt cx="2019719" cy="4624797"/>
          </a:xfrm>
        </p:grpSpPr>
        <p:sp>
          <p:nvSpPr>
            <p:cNvPr id="143" name="Google Shape;143;p7"/>
            <p:cNvSpPr/>
            <p:nvPr/>
          </p:nvSpPr>
          <p:spPr>
            <a:xfrm>
              <a:off x="649183" y="1748414"/>
              <a:ext cx="2019719" cy="4330840"/>
            </a:xfrm>
            <a:prstGeom prst="roundRect">
              <a:avLst>
                <a:gd fmla="val 16667" name="adj"/>
              </a:avLst>
            </a:prstGeom>
            <a:solidFill>
              <a:srgbClr val="E3E3E3"/>
            </a:solidFill>
            <a:ln cap="flat" cmpd="sng" w="38100">
              <a:solidFill>
                <a:srgbClr val="38495C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7"/>
            <p:cNvSpPr txBox="1"/>
            <p:nvPr/>
          </p:nvSpPr>
          <p:spPr>
            <a:xfrm>
              <a:off x="649184" y="1848896"/>
              <a:ext cx="2019718" cy="452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Objection Detection datasets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145" name="Google Shape;145;p7"/>
          <p:cNvGrpSpPr/>
          <p:nvPr/>
        </p:nvGrpSpPr>
        <p:grpSpPr>
          <a:xfrm>
            <a:off x="8739077" y="1731553"/>
            <a:ext cx="2019719" cy="4347799"/>
            <a:chOff x="649183" y="1748414"/>
            <a:chExt cx="2019719" cy="4347799"/>
          </a:xfrm>
        </p:grpSpPr>
        <p:sp>
          <p:nvSpPr>
            <p:cNvPr id="146" name="Google Shape;146;p7"/>
            <p:cNvSpPr/>
            <p:nvPr/>
          </p:nvSpPr>
          <p:spPr>
            <a:xfrm>
              <a:off x="649183" y="1748414"/>
              <a:ext cx="2019719" cy="4330840"/>
            </a:xfrm>
            <a:prstGeom prst="roundRect">
              <a:avLst>
                <a:gd fmla="val 16667" name="adj"/>
              </a:avLst>
            </a:prstGeom>
            <a:solidFill>
              <a:srgbClr val="E3E3E3"/>
            </a:solidFill>
            <a:ln cap="flat" cmpd="sng" w="38100">
              <a:solidFill>
                <a:srgbClr val="38495C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7"/>
            <p:cNvSpPr txBox="1"/>
            <p:nvPr/>
          </p:nvSpPr>
          <p:spPr>
            <a:xfrm>
              <a:off x="649184" y="1848896"/>
              <a:ext cx="2019718" cy="4247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Augmented Images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8" name="Google Shape;148;p7"/>
          <p:cNvCxnSpPr>
            <a:stCxn id="143" idx="3"/>
            <a:endCxn id="149" idx="0"/>
          </p:cNvCxnSpPr>
          <p:nvPr/>
        </p:nvCxnSpPr>
        <p:spPr>
          <a:xfrm>
            <a:off x="3962451" y="3896973"/>
            <a:ext cx="289800" cy="0"/>
          </a:xfrm>
          <a:prstGeom prst="straightConnector1">
            <a:avLst/>
          </a:prstGeom>
          <a:noFill/>
          <a:ln cap="flat" cmpd="sng" w="635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" name="Google Shape;150;p7"/>
          <p:cNvCxnSpPr/>
          <p:nvPr/>
        </p:nvCxnSpPr>
        <p:spPr>
          <a:xfrm>
            <a:off x="3772321" y="3653991"/>
            <a:ext cx="3379356" cy="0"/>
          </a:xfrm>
          <a:prstGeom prst="straightConnector1">
            <a:avLst/>
          </a:prstGeom>
          <a:noFill/>
          <a:ln cap="flat" cmpd="sng" w="635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9" name="Google Shape;149;p7"/>
          <p:cNvSpPr/>
          <p:nvPr/>
        </p:nvSpPr>
        <p:spPr>
          <a:xfrm rot="-5400000">
            <a:off x="3777277" y="3316371"/>
            <a:ext cx="2111274" cy="1161203"/>
          </a:xfrm>
          <a:prstGeom prst="flowChartManualOperation">
            <a:avLst/>
          </a:prstGeom>
          <a:solidFill>
            <a:srgbClr val="FAAA9D"/>
          </a:solidFill>
          <a:ln cap="flat" cmpd="sng" w="12700">
            <a:solidFill>
              <a:srgbClr val="38495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BLIP2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7"/>
          <p:cNvCxnSpPr>
            <a:stCxn id="149" idx="2"/>
            <a:endCxn id="152" idx="1"/>
          </p:cNvCxnSpPr>
          <p:nvPr/>
        </p:nvCxnSpPr>
        <p:spPr>
          <a:xfrm>
            <a:off x="5413516" y="3896973"/>
            <a:ext cx="380700" cy="0"/>
          </a:xfrm>
          <a:prstGeom prst="straightConnector1">
            <a:avLst/>
          </a:prstGeom>
          <a:noFill/>
          <a:ln cap="flat" cmpd="sng" w="635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3" name="Google Shape;153;p7"/>
          <p:cNvSpPr/>
          <p:nvPr/>
        </p:nvSpPr>
        <p:spPr>
          <a:xfrm rot="-5400000">
            <a:off x="6676642" y="3316371"/>
            <a:ext cx="2111274" cy="1161203"/>
          </a:xfrm>
          <a:prstGeom prst="flowChartManualOperation">
            <a:avLst/>
          </a:prstGeom>
          <a:solidFill>
            <a:srgbClr val="92D050"/>
          </a:solidFill>
          <a:ln cap="flat" cmpd="sng" w="12700">
            <a:solidFill>
              <a:srgbClr val="38495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Layout2img</a:t>
            </a:r>
            <a:b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5794157" y="3712305"/>
            <a:ext cx="9313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7"/>
          <p:cNvCxnSpPr>
            <a:stCxn id="152" idx="3"/>
            <a:endCxn id="153" idx="0"/>
          </p:cNvCxnSpPr>
          <p:nvPr/>
        </p:nvCxnSpPr>
        <p:spPr>
          <a:xfrm>
            <a:off x="6725481" y="3896971"/>
            <a:ext cx="426300" cy="0"/>
          </a:xfrm>
          <a:prstGeom prst="straightConnector1">
            <a:avLst/>
          </a:prstGeom>
          <a:noFill/>
          <a:ln cap="flat" cmpd="sng" w="635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5" name="Google Shape;155;p7"/>
          <p:cNvCxnSpPr>
            <a:stCxn id="153" idx="2"/>
            <a:endCxn id="146" idx="1"/>
          </p:cNvCxnSpPr>
          <p:nvPr/>
        </p:nvCxnSpPr>
        <p:spPr>
          <a:xfrm>
            <a:off x="8312881" y="3896973"/>
            <a:ext cx="426300" cy="0"/>
          </a:xfrm>
          <a:prstGeom prst="straightConnector1">
            <a:avLst/>
          </a:prstGeom>
          <a:noFill/>
          <a:ln cap="flat" cmpd="sng" w="635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雪花"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311" y="2983128"/>
            <a:ext cx="576289" cy="576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雪花" id="157" name="Google Shape;1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511" y="2976266"/>
            <a:ext cx="576289" cy="57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6528" y="2705160"/>
            <a:ext cx="1816376" cy="124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028935" y="2475341"/>
            <a:ext cx="1421630" cy="142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4277" y="4214331"/>
            <a:ext cx="1816376" cy="121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28935" y="4041323"/>
            <a:ext cx="1421630" cy="142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idx="1" type="body"/>
          </p:nvPr>
        </p:nvSpPr>
        <p:spPr>
          <a:xfrm>
            <a:off x="1752600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Stage 1: Image Captioning and Prompt Design </a:t>
            </a:r>
            <a:endParaRPr sz="3200"/>
          </a:p>
        </p:txBody>
      </p:sp>
      <p:sp>
        <p:nvSpPr>
          <p:cNvPr id="167" name="Google Shape;167;p8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2734794" y="6266249"/>
            <a:ext cx="8212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image captioning and different prompt designs.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10253133" y="5804584"/>
            <a:ext cx="16435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 Zoo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Code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7954292" y="1522916"/>
            <a:ext cx="5287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bboxes</a:t>
            </a:r>
            <a:r>
              <a:rPr lang="en-US" sz="1100">
                <a:solidFill>
                  <a:srgbClr val="FF0000"/>
                </a:solidFill>
              </a:rPr>
              <a:t> are adjusted to match the size of the 512x512 image </a:t>
            </a:r>
            <a:br>
              <a:rPr lang="en-US" sz="1100">
                <a:solidFill>
                  <a:srgbClr val="FF0000"/>
                </a:solidFill>
              </a:rPr>
            </a:br>
            <a:r>
              <a:rPr lang="en-US" sz="1100">
                <a:solidFill>
                  <a:srgbClr val="FF0000"/>
                </a:solidFill>
              </a:rPr>
              <a:t>and are saved in </a:t>
            </a:r>
            <a:r>
              <a:rPr lang="en-US" sz="1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[x_min, y_min, x_max, y_max]</a:t>
            </a:r>
            <a:r>
              <a:rPr lang="en-US" sz="1100">
                <a:solidFill>
                  <a:srgbClr val="FF0000"/>
                </a:solidFill>
              </a:rPr>
              <a:t> format.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71" name="Google Shape;1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5650" y="2438400"/>
            <a:ext cx="7951250" cy="388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/>
          <p:nvPr/>
        </p:nvSpPr>
        <p:spPr>
          <a:xfrm>
            <a:off x="1124851" y="1276355"/>
            <a:ext cx="675305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captioning for the 2160 images corresponding to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label.json</a:t>
            </a:r>
            <a:r>
              <a:rPr b="0" i="0" lang="en-US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and design various prompt templates.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157" y="2547764"/>
            <a:ext cx="6369572" cy="34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>
            <p:ph idx="1" type="body"/>
          </p:nvPr>
        </p:nvSpPr>
        <p:spPr>
          <a:xfrm>
            <a:off x="1641232" y="339509"/>
            <a:ext cx="10255494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Stage 2: Text-to-Image Generation for Data Augmentation</a:t>
            </a:r>
            <a:endParaRPr sz="2800"/>
          </a:p>
        </p:txBody>
      </p:sp>
      <p:sp>
        <p:nvSpPr>
          <p:cNvPr id="179" name="Google Shape;179;p9"/>
          <p:cNvSpPr txBox="1"/>
          <p:nvPr>
            <p:ph idx="12" type="sldNum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9"/>
          <p:cNvSpPr txBox="1"/>
          <p:nvPr/>
        </p:nvSpPr>
        <p:spPr>
          <a:xfrm>
            <a:off x="3124200" y="6149159"/>
            <a:ext cx="74070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 of Text-to-Image Generation using </a:t>
            </a:r>
            <a:r>
              <a:rPr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GLIGEN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10314241" y="5826185"/>
            <a:ext cx="15824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Code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5349" y="3178249"/>
            <a:ext cx="2236827" cy="223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2176" y="3178249"/>
            <a:ext cx="2132787" cy="213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"/>
          <p:cNvPicPr preferRelativeResize="0"/>
          <p:nvPr/>
        </p:nvPicPr>
        <p:blipFill rotWithShape="1">
          <a:blip r:embed="rId8">
            <a:alphaModFix/>
          </a:blip>
          <a:srcRect b="4860" l="0" r="0" t="0"/>
          <a:stretch/>
        </p:blipFill>
        <p:spPr>
          <a:xfrm>
            <a:off x="9654963" y="3178249"/>
            <a:ext cx="2241762" cy="213278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 txBox="1"/>
          <p:nvPr/>
        </p:nvSpPr>
        <p:spPr>
          <a:xfrm>
            <a:off x="639157" y="1432170"/>
            <a:ext cx="118928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data augmentation using different prompts and </a:t>
            </a:r>
            <a:b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incorporate additional layouts.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Artificial Intellige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and End Slide Master">
  <a:themeElements>
    <a:clrScheme name="A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s Slide Master">
  <a:themeElements>
    <a:clrScheme name="ALLPPT-Artificial Intellige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2018-04-24T17:14:44Z</dcterms:created>
  <dc:creator>Allppt.com;Googleslidesppt.com</dc:creator>
</cp:coreProperties>
</file>